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71" r:id="rId4"/>
    <p:sldId id="272" r:id="rId5"/>
    <p:sldId id="273" r:id="rId6"/>
    <p:sldId id="260" r:id="rId7"/>
    <p:sldId id="274" r:id="rId8"/>
    <p:sldId id="262" r:id="rId9"/>
    <p:sldId id="275" r:id="rId10"/>
  </p:sldIdLst>
  <p:sldSz cx="18288000" cy="10287000"/>
  <p:notesSz cx="10287000" cy="18288000"/>
  <p:embeddedFontLst>
    <p:embeddedFont>
      <p:font typeface="YS Text Bold" pitchFamily="2" charset="-52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YS Text Regular" pitchFamily="2" charset="-52"/>
      <p:italic r:id="rId17"/>
    </p:embeddedFont>
    <p:embeddedFont>
      <p:font typeface="YS Text Cond Black" pitchFamily="2" charset="-52"/>
      <p:boldItalic r:id="rId1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-370" y="-62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0.svg>
</file>

<file path=ppt/media/image21.png>
</file>

<file path=ppt/media/image22.png>
</file>

<file path=ppt/media/image23.png>
</file>

<file path=ppt/media/image24.png>
</file>

<file path=ppt/media/image27.svg>
</file>

<file path=ppt/media/image29.svg>
</file>

<file path=ppt/media/image3.jpeg>
</file>

<file path=ppt/media/image4.png>
</file>

<file path=ppt/media/image4.svg>
</file>

<file path=ppt/media/image5.png>
</file>

<file path=ppt/media/image53.svg>
</file>

<file path=ppt/media/image6.png>
</file>

<file path=ppt/media/image60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206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0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svg"/><Relationship Id="rId5" Type="http://schemas.openxmlformats.org/officeDocument/2006/relationships/image" Target="../media/image5.png"/><Relationship Id="rId15" Type="http://schemas.openxmlformats.org/officeDocument/2006/relationships/image" Target="../media/image8.png"/><Relationship Id="rId4" Type="http://schemas.openxmlformats.org/officeDocument/2006/relationships/image" Target="../media/image53.svg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0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svg"/><Relationship Id="rId5" Type="http://schemas.openxmlformats.org/officeDocument/2006/relationships/image" Target="../media/image5.png"/><Relationship Id="rId15" Type="http://schemas.openxmlformats.org/officeDocument/2006/relationships/image" Target="../media/image11.png"/><Relationship Id="rId4" Type="http://schemas.openxmlformats.org/officeDocument/2006/relationships/image" Target="../media/image53.svg"/><Relationship Id="rId1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0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svg"/><Relationship Id="rId5" Type="http://schemas.openxmlformats.org/officeDocument/2006/relationships/image" Target="../media/image5.png"/><Relationship Id="rId15" Type="http://schemas.openxmlformats.org/officeDocument/2006/relationships/image" Target="../media/image11.png"/><Relationship Id="rId4" Type="http://schemas.openxmlformats.org/officeDocument/2006/relationships/image" Target="../media/image53.svg"/><Relationship Id="rId1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0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svg"/><Relationship Id="rId5" Type="http://schemas.openxmlformats.org/officeDocument/2006/relationships/image" Target="../media/image5.png"/><Relationship Id="rId15" Type="http://schemas.openxmlformats.org/officeDocument/2006/relationships/image" Target="../media/image13.png"/><Relationship Id="rId4" Type="http://schemas.openxmlformats.org/officeDocument/2006/relationships/image" Target="../media/image53.svg"/><Relationship Id="rId1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0.svg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0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svg"/><Relationship Id="rId5" Type="http://schemas.openxmlformats.org/officeDocument/2006/relationships/image" Target="../media/image5.png"/><Relationship Id="rId15" Type="http://schemas.openxmlformats.org/officeDocument/2006/relationships/image" Target="../media/image20.png"/><Relationship Id="rId4" Type="http://schemas.openxmlformats.org/officeDocument/2006/relationships/image" Target="../media/image53.svg"/><Relationship Id="rId1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svg"/><Relationship Id="rId5" Type="http://schemas.openxmlformats.org/officeDocument/2006/relationships/image" Target="../media/image5.png"/><Relationship Id="rId4" Type="http://schemas.openxmlformats.org/officeDocument/2006/relationships/image" Target="../media/image27.sv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5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ector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189962" y="4497705"/>
            <a:ext cx="5191090" cy="5789295"/>
          </a:xfrm>
          <a:prstGeom prst="rect">
            <a:avLst/>
          </a:prstGeom>
        </p:spPr>
      </p:pic>
      <p:pic>
        <p:nvPicPr>
          <p:cNvPr id="4" name="Vector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304800" y="4371975"/>
            <a:ext cx="1672787" cy="249832"/>
          </a:xfrm>
          <a:prstGeom prst="rect">
            <a:avLst/>
          </a:prstGeom>
        </p:spPr>
      </p:pic>
      <p:sp>
        <p:nvSpPr>
          <p:cNvPr id="6" name="Lorem Ipsum is simply dummy text of the printing"/>
          <p:cNvSpPr/>
          <p:nvPr/>
        </p:nvSpPr>
        <p:spPr>
          <a:xfrm>
            <a:off x="447675" y="676275"/>
            <a:ext cx="10972800" cy="3171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295"/>
              </a:lnSpc>
              <a:buNone/>
            </a:pPr>
            <a:r>
              <a:rPr lang="ru-RU" sz="8825" kern="0" spc="-150" dirty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С</a:t>
            </a:r>
            <a:r>
              <a:rPr lang="ru-RU" sz="8825" kern="0" spc="-150" dirty="0" smtClean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ервис проката самокатов </a:t>
            </a:r>
            <a:endParaRPr lang="en-US" sz="8825" dirty="0"/>
          </a:p>
        </p:txBody>
      </p:sp>
      <p:sp>
        <p:nvSpPr>
          <p:cNvPr id="7" name="Яндекс Go для бизнеса — услуги для юридических лиц. Подробнее: taxi.yandex.ru/business"/>
          <p:cNvSpPr/>
          <p:nvPr/>
        </p:nvSpPr>
        <p:spPr>
          <a:xfrm>
            <a:off x="11285555" y="9420327"/>
            <a:ext cx="6707484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19"/>
              </a:lnSpc>
              <a:buNone/>
            </a:pPr>
            <a:endParaRPr lang="en-US" sz="1499" dirty="0"/>
          </a:p>
        </p:txBody>
      </p:sp>
      <p:pic>
        <p:nvPicPr>
          <p:cNvPr id="1026" name="Picture 2" descr="C:\Users\user\Desktop\30258560083783826_0ff8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94" r="34624"/>
          <a:stretch/>
        </p:blipFill>
        <p:spPr bwMode="auto">
          <a:xfrm>
            <a:off x="7599317" y="0"/>
            <a:ext cx="1068868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1349341" y="5485770"/>
            <a:ext cx="275239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600" kern="0" spc="-150" dirty="0" smtClean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Т Банк</a:t>
            </a:r>
            <a:endParaRPr lang="ru-RU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tangle 337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9482864" y="2738437"/>
            <a:ext cx="8029575" cy="6848475"/>
          </a:xfrm>
          <a:prstGeom prst="rect">
            <a:avLst/>
          </a:prstGeom>
        </p:spPr>
      </p:pic>
      <p:pic>
        <p:nvPicPr>
          <p:cNvPr id="3" name="Vector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20275" y="3924300"/>
            <a:ext cx="2893275" cy="92283"/>
          </a:xfrm>
          <a:prstGeom prst="rect">
            <a:avLst/>
          </a:prstGeom>
        </p:spPr>
      </p:pic>
      <p:pic>
        <p:nvPicPr>
          <p:cNvPr id="9" name="Group 2087328904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=""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16457023" y="228600"/>
            <a:ext cx="771521" cy="865744"/>
          </a:xfrm>
          <a:prstGeom prst="rect">
            <a:avLst/>
          </a:prstGeom>
        </p:spPr>
      </p:pic>
      <p:sp>
        <p:nvSpPr>
          <p:cNvPr id="12" name="Lorem Ipsum"/>
          <p:cNvSpPr/>
          <p:nvPr/>
        </p:nvSpPr>
        <p:spPr>
          <a:xfrm>
            <a:off x="733425" y="657225"/>
            <a:ext cx="14968129" cy="831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ru-RU" sz="7500" dirty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Р</a:t>
            </a:r>
            <a:r>
              <a:rPr lang="ru-RU" sz="7500" dirty="0" smtClean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азведочный анализ данных</a:t>
            </a:r>
            <a:endParaRPr lang="en-US" sz="7500" dirty="0"/>
          </a:p>
        </p:txBody>
      </p:sp>
      <p:sp>
        <p:nvSpPr>
          <p:cNvPr id="13" name="Lorem Ipsum"/>
          <p:cNvSpPr/>
          <p:nvPr/>
        </p:nvSpPr>
        <p:spPr>
          <a:xfrm>
            <a:off x="9867900" y="3228975"/>
            <a:ext cx="5343525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65"/>
              </a:lnSpc>
              <a:buNone/>
            </a:pPr>
            <a:r>
              <a:rPr lang="ru-RU" sz="3150" b="1" dirty="0" smtClean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Вывод:</a:t>
            </a:r>
            <a:endParaRPr lang="en-US" sz="3150" dirty="0"/>
          </a:p>
        </p:txBody>
      </p:sp>
      <p:sp>
        <p:nvSpPr>
          <p:cNvPr id="14" name="Lorem Ipsum"/>
          <p:cNvSpPr/>
          <p:nvPr/>
        </p:nvSpPr>
        <p:spPr>
          <a:xfrm>
            <a:off x="1104900" y="3228975"/>
            <a:ext cx="56388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65"/>
              </a:lnSpc>
              <a:buNone/>
            </a:pPr>
            <a:endParaRPr lang="en-US" sz="3150" dirty="0"/>
          </a:p>
        </p:txBody>
      </p:sp>
      <p:sp>
        <p:nvSpPr>
          <p:cNvPr id="16" name="Lorem ipsum dolor sit amet, consectetur adipiscing elit, sed do eiusmod tempor incididunt ut labore et dolore magna aliqua."/>
          <p:cNvSpPr/>
          <p:nvPr/>
        </p:nvSpPr>
        <p:spPr>
          <a:xfrm>
            <a:off x="10620375" y="45529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  <a:spcAft>
                <a:spcPts val="1500"/>
              </a:spcAft>
            </a:pPr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1. Большинство клиентов находятся в Москве – </a:t>
            </a:r>
            <a:r>
              <a:rPr lang="ru-RU" sz="2400" dirty="0" smtClean="0"/>
              <a:t>11708 уникальных клиентов</a:t>
            </a:r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, </a:t>
            </a:r>
            <a:r>
              <a:rPr lang="ru-RU" sz="2250" dirty="0" err="1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Моск</a:t>
            </a:r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. обл.- </a:t>
            </a:r>
            <a:r>
              <a:rPr lang="ru-RU" sz="2400" dirty="0"/>
              <a:t>6044</a:t>
            </a:r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, Санкт-Петербурге -</a:t>
            </a:r>
            <a:r>
              <a:rPr lang="ru-RU" sz="2400" dirty="0" smtClean="0"/>
              <a:t>5490. Также в этих городах самое большое количество заказов: Москва – 90897, </a:t>
            </a:r>
            <a:r>
              <a:rPr lang="ru-RU" sz="2400" dirty="0" err="1" smtClean="0"/>
              <a:t>Моск</a:t>
            </a:r>
            <a:r>
              <a:rPr lang="ru-RU" sz="2400" dirty="0" smtClean="0"/>
              <a:t>. </a:t>
            </a:r>
            <a:r>
              <a:rPr lang="ru-RU" sz="2400" dirty="0" err="1" smtClean="0"/>
              <a:t>обл</a:t>
            </a:r>
            <a:r>
              <a:rPr lang="ru-RU" sz="2400" dirty="0" smtClean="0"/>
              <a:t> – 40440, Санкт-Петербург- 36867.</a:t>
            </a:r>
          </a:p>
          <a:p>
            <a:pPr>
              <a:lnSpc>
                <a:spcPts val="2700"/>
              </a:lnSpc>
              <a:spcAft>
                <a:spcPts val="1500"/>
              </a:spcAft>
            </a:pPr>
            <a:endParaRPr lang="en-US" sz="2250" dirty="0"/>
          </a:p>
        </p:txBody>
      </p:sp>
      <p:sp>
        <p:nvSpPr>
          <p:cNvPr id="17" name="Lorem ipsum dolor sit amet, consectetur adipiscing elit, sed do eiusmod tempor incididunt ut labore et dolore magna aliqua."/>
          <p:cNvSpPr/>
          <p:nvPr/>
        </p:nvSpPr>
        <p:spPr>
          <a:xfrm>
            <a:off x="1685925" y="609600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18" name="Lorem ipsum dolor sit amet, consectetur adipiscing elit, sed do eiusmod tempor incididunt ut labore et dolore magna aliqua."/>
          <p:cNvSpPr/>
          <p:nvPr/>
        </p:nvSpPr>
        <p:spPr>
          <a:xfrm>
            <a:off x="10620375" y="6821805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2.Большинство заказов оформляют пользователи в возрасте от 18 до 40 лет.</a:t>
            </a:r>
          </a:p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3. Чаще всего заказы оформляют мужчины -85%, женщины -15%</a:t>
            </a:r>
            <a:endParaRPr lang="en-US" sz="2250" dirty="0"/>
          </a:p>
        </p:txBody>
      </p:sp>
      <p:sp>
        <p:nvSpPr>
          <p:cNvPr id="19" name="Lorem ipsum dolor sit amet, consectetur adipiscing elit, sed do eiusmod tempor incididunt ut labore et dolore magna aliqua."/>
          <p:cNvSpPr/>
          <p:nvPr/>
        </p:nvSpPr>
        <p:spPr>
          <a:xfrm>
            <a:off x="1685925" y="76390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20" name="Lorem ipsum dolor sit amet, consectetur adipiscing elit, sed do eiusmod tempor incididunt ut labore et dolore magna aliqua."/>
          <p:cNvSpPr/>
          <p:nvPr/>
        </p:nvSpPr>
        <p:spPr>
          <a:xfrm>
            <a:off x="10620375" y="76390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336" y="1859987"/>
            <a:ext cx="5258462" cy="396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159" y="5827537"/>
            <a:ext cx="4195082" cy="362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890712"/>
            <a:ext cx="3295650" cy="732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tangle 337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9409798" y="2602087"/>
            <a:ext cx="8029575" cy="6848475"/>
          </a:xfrm>
          <a:prstGeom prst="rect">
            <a:avLst/>
          </a:prstGeom>
        </p:spPr>
      </p:pic>
      <p:pic>
        <p:nvPicPr>
          <p:cNvPr id="3" name="Vector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20275" y="3924300"/>
            <a:ext cx="2893275" cy="92283"/>
          </a:xfrm>
          <a:prstGeom prst="rect">
            <a:avLst/>
          </a:prstGeom>
        </p:spPr>
      </p:pic>
      <p:pic>
        <p:nvPicPr>
          <p:cNvPr id="9" name="Group 2087328904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=""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16457023" y="228600"/>
            <a:ext cx="771521" cy="865744"/>
          </a:xfrm>
          <a:prstGeom prst="rect">
            <a:avLst/>
          </a:prstGeom>
        </p:spPr>
      </p:pic>
      <p:sp>
        <p:nvSpPr>
          <p:cNvPr id="12" name="Lorem Ipsum"/>
          <p:cNvSpPr/>
          <p:nvPr/>
        </p:nvSpPr>
        <p:spPr>
          <a:xfrm>
            <a:off x="733425" y="657225"/>
            <a:ext cx="14968129" cy="831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ru-RU" sz="7500" dirty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Р</a:t>
            </a:r>
            <a:r>
              <a:rPr lang="ru-RU" sz="7500" dirty="0" smtClean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азведочный анализ данных</a:t>
            </a:r>
            <a:endParaRPr lang="en-US" sz="7500" dirty="0"/>
          </a:p>
        </p:txBody>
      </p:sp>
      <p:sp>
        <p:nvSpPr>
          <p:cNvPr id="13" name="Lorem Ipsum"/>
          <p:cNvSpPr/>
          <p:nvPr/>
        </p:nvSpPr>
        <p:spPr>
          <a:xfrm>
            <a:off x="9867900" y="3228975"/>
            <a:ext cx="5343525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65"/>
              </a:lnSpc>
              <a:buNone/>
            </a:pPr>
            <a:r>
              <a:rPr lang="ru-RU" sz="3150" b="1" dirty="0" smtClean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Вывод:</a:t>
            </a:r>
            <a:endParaRPr lang="en-US" sz="3150" dirty="0"/>
          </a:p>
        </p:txBody>
      </p:sp>
      <p:sp>
        <p:nvSpPr>
          <p:cNvPr id="14" name="Lorem Ipsum"/>
          <p:cNvSpPr/>
          <p:nvPr/>
        </p:nvSpPr>
        <p:spPr>
          <a:xfrm>
            <a:off x="1104900" y="3228975"/>
            <a:ext cx="56388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65"/>
              </a:lnSpc>
              <a:buNone/>
            </a:pPr>
            <a:endParaRPr lang="en-US" sz="3150" dirty="0"/>
          </a:p>
        </p:txBody>
      </p:sp>
      <p:sp>
        <p:nvSpPr>
          <p:cNvPr id="16" name="Lorem ipsum dolor sit amet, consectetur adipiscing elit, sed do eiusmod tempor incididunt ut labore et dolore magna aliqua."/>
          <p:cNvSpPr/>
          <p:nvPr/>
        </p:nvSpPr>
        <p:spPr>
          <a:xfrm>
            <a:off x="10620375" y="45529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1. </a:t>
            </a:r>
            <a:r>
              <a:rPr lang="ru-RU" sz="2400" dirty="0"/>
              <a:t>Большинство заказов совершают люди </a:t>
            </a:r>
            <a:r>
              <a:rPr lang="ru-RU" sz="2400" dirty="0" smtClean="0"/>
              <a:t>с семейным положением </a:t>
            </a:r>
            <a:r>
              <a:rPr lang="ru-RU" sz="2400" dirty="0"/>
              <a:t>-</a:t>
            </a:r>
          </a:p>
          <a:p>
            <a:r>
              <a:rPr lang="ru-RU" sz="2400" dirty="0"/>
              <a:t>UNM не </a:t>
            </a:r>
            <a:r>
              <a:rPr lang="ru-RU" sz="2400" dirty="0" err="1"/>
              <a:t>замужен</a:t>
            </a:r>
            <a:r>
              <a:rPr lang="ru-RU" sz="2400" dirty="0"/>
              <a:t>/холост - 116094 заказов</a:t>
            </a:r>
          </a:p>
          <a:p>
            <a:r>
              <a:rPr lang="ru-RU" sz="2400" dirty="0"/>
              <a:t>MAR —женат/замужем - 74061</a:t>
            </a:r>
            <a:r>
              <a:rPr lang="ru-RU" sz="2400" dirty="0" smtClean="0"/>
              <a:t>,</a:t>
            </a:r>
          </a:p>
          <a:p>
            <a:r>
              <a:rPr lang="en-US" sz="2400" dirty="0"/>
              <a:t>CIV — </a:t>
            </a:r>
            <a:r>
              <a:rPr lang="ru-RU" sz="2400" dirty="0"/>
              <a:t>гражданский брак -</a:t>
            </a:r>
            <a:r>
              <a:rPr lang="ru-RU" sz="2400" dirty="0" smtClean="0"/>
              <a:t>15036</a:t>
            </a:r>
            <a:endParaRPr lang="ru-RU" sz="2400" dirty="0"/>
          </a:p>
          <a:p>
            <a:endParaRPr lang="ru-RU" sz="2400" dirty="0" smtClean="0"/>
          </a:p>
          <a:p>
            <a:r>
              <a:rPr lang="ru-RU" sz="2400" dirty="0" smtClean="0"/>
              <a:t>2. </a:t>
            </a:r>
            <a:r>
              <a:rPr lang="ru-RU" sz="2400" dirty="0"/>
              <a:t>Больше всего заказов у людей с</a:t>
            </a:r>
          </a:p>
          <a:p>
            <a:r>
              <a:rPr lang="ru-RU" sz="2400" dirty="0"/>
              <a:t>GRD — высшим образованием - 94341</a:t>
            </a:r>
          </a:p>
          <a:p>
            <a:r>
              <a:rPr lang="ru-RU" sz="2400" dirty="0"/>
              <a:t>SCH — начальное, среднее - 51273</a:t>
            </a:r>
          </a:p>
          <a:p>
            <a:r>
              <a:rPr lang="ru-RU" sz="2400" dirty="0"/>
              <a:t>UGR — неполное высшее - 38896</a:t>
            </a:r>
          </a:p>
          <a:p>
            <a:endParaRPr lang="ru-RU" sz="2400" dirty="0"/>
          </a:p>
          <a:p>
            <a:pPr>
              <a:lnSpc>
                <a:spcPts val="2700"/>
              </a:lnSpc>
              <a:spcAft>
                <a:spcPts val="1500"/>
              </a:spcAft>
            </a:pPr>
            <a:endParaRPr lang="ru-RU" sz="2400" dirty="0" smtClean="0"/>
          </a:p>
          <a:p>
            <a:pPr>
              <a:lnSpc>
                <a:spcPts val="2700"/>
              </a:lnSpc>
              <a:spcAft>
                <a:spcPts val="1500"/>
              </a:spcAft>
            </a:pPr>
            <a:endParaRPr lang="en-US" sz="2250" dirty="0"/>
          </a:p>
        </p:txBody>
      </p:sp>
      <p:sp>
        <p:nvSpPr>
          <p:cNvPr id="17" name="Lorem ipsum dolor sit amet, consectetur adipiscing elit, sed do eiusmod tempor incididunt ut labore et dolore magna aliqua."/>
          <p:cNvSpPr/>
          <p:nvPr/>
        </p:nvSpPr>
        <p:spPr>
          <a:xfrm>
            <a:off x="1685925" y="609600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18" name="Lorem ipsum dolor sit amet, consectetur adipiscing elit, sed do eiusmod tempor incididunt ut labore et dolore magna aliqua."/>
          <p:cNvSpPr/>
          <p:nvPr/>
        </p:nvSpPr>
        <p:spPr>
          <a:xfrm>
            <a:off x="10620375" y="6821805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ru-RU" sz="2250" dirty="0" smtClean="0">
              <a:solidFill>
                <a:srgbClr val="000000"/>
              </a:solidFill>
              <a:latin typeface="YS Text Regular" pitchFamily="34" charset="0"/>
              <a:cs typeface="YS Text Regular" pitchFamily="34" charset="-120"/>
            </a:endParaRPr>
          </a:p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19" name="Lorem ipsum dolor sit amet, consectetur adipiscing elit, sed do eiusmod tempor incididunt ut labore et dolore magna aliqua."/>
          <p:cNvSpPr/>
          <p:nvPr/>
        </p:nvSpPr>
        <p:spPr>
          <a:xfrm>
            <a:off x="1685925" y="76390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20" name="Lorem ipsum dolor sit amet, consectetur adipiscing elit, sed do eiusmod tempor incididunt ut labore et dolore magna aliqua."/>
          <p:cNvSpPr/>
          <p:nvPr/>
        </p:nvSpPr>
        <p:spPr>
          <a:xfrm>
            <a:off x="10620375" y="76390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54" y="5715000"/>
            <a:ext cx="7734300" cy="384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25" y="1762125"/>
            <a:ext cx="82677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6047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tangle 337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9409798" y="2602087"/>
            <a:ext cx="8029575" cy="6848475"/>
          </a:xfrm>
          <a:prstGeom prst="rect">
            <a:avLst/>
          </a:prstGeom>
        </p:spPr>
      </p:pic>
      <p:pic>
        <p:nvPicPr>
          <p:cNvPr id="3" name="Vector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20275" y="3924300"/>
            <a:ext cx="2893275" cy="92283"/>
          </a:xfrm>
          <a:prstGeom prst="rect">
            <a:avLst/>
          </a:prstGeom>
        </p:spPr>
      </p:pic>
      <p:pic>
        <p:nvPicPr>
          <p:cNvPr id="9" name="Group 2087328904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=""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16457023" y="228600"/>
            <a:ext cx="771521" cy="865744"/>
          </a:xfrm>
          <a:prstGeom prst="rect">
            <a:avLst/>
          </a:prstGeom>
        </p:spPr>
      </p:pic>
      <p:sp>
        <p:nvSpPr>
          <p:cNvPr id="12" name="Lorem Ipsum"/>
          <p:cNvSpPr/>
          <p:nvPr/>
        </p:nvSpPr>
        <p:spPr>
          <a:xfrm>
            <a:off x="733425" y="657225"/>
            <a:ext cx="14968129" cy="831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ru-RU" sz="7500" dirty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Р</a:t>
            </a:r>
            <a:r>
              <a:rPr lang="ru-RU" sz="7500" dirty="0" smtClean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азведочный анализ данных</a:t>
            </a:r>
            <a:endParaRPr lang="en-US" sz="7500" dirty="0"/>
          </a:p>
        </p:txBody>
      </p:sp>
      <p:sp>
        <p:nvSpPr>
          <p:cNvPr id="13" name="Lorem Ipsum"/>
          <p:cNvSpPr/>
          <p:nvPr/>
        </p:nvSpPr>
        <p:spPr>
          <a:xfrm>
            <a:off x="9867900" y="3228975"/>
            <a:ext cx="5343525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65"/>
              </a:lnSpc>
              <a:buNone/>
            </a:pPr>
            <a:r>
              <a:rPr lang="ru-RU" sz="3150" b="1" dirty="0" smtClean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Вывод:</a:t>
            </a:r>
            <a:endParaRPr lang="en-US" sz="3150" dirty="0"/>
          </a:p>
        </p:txBody>
      </p:sp>
      <p:sp>
        <p:nvSpPr>
          <p:cNvPr id="14" name="Lorem Ipsum"/>
          <p:cNvSpPr/>
          <p:nvPr/>
        </p:nvSpPr>
        <p:spPr>
          <a:xfrm>
            <a:off x="1104900" y="3228975"/>
            <a:ext cx="56388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65"/>
              </a:lnSpc>
              <a:buNone/>
            </a:pPr>
            <a:endParaRPr lang="en-US" sz="3150" dirty="0"/>
          </a:p>
        </p:txBody>
      </p:sp>
      <p:sp>
        <p:nvSpPr>
          <p:cNvPr id="16" name="Lorem ipsum dolor sit amet, consectetur adipiscing elit, sed do eiusmod tempor incididunt ut labore et dolore magna aliqua."/>
          <p:cNvSpPr/>
          <p:nvPr/>
        </p:nvSpPr>
        <p:spPr>
          <a:xfrm>
            <a:off x="10620375" y="45529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1. </a:t>
            </a:r>
            <a:r>
              <a:rPr lang="ru-RU" sz="2400" dirty="0"/>
              <a:t>Большинство заказов совершают люди </a:t>
            </a:r>
            <a:r>
              <a:rPr lang="ru-RU" sz="2400" dirty="0" smtClean="0"/>
              <a:t>с семейным положением </a:t>
            </a:r>
            <a:r>
              <a:rPr lang="ru-RU" sz="2400" dirty="0"/>
              <a:t>-</a:t>
            </a:r>
          </a:p>
          <a:p>
            <a:r>
              <a:rPr lang="ru-RU" sz="2400" dirty="0"/>
              <a:t>UNM не </a:t>
            </a:r>
            <a:r>
              <a:rPr lang="ru-RU" sz="2400" dirty="0" err="1"/>
              <a:t>замужен</a:t>
            </a:r>
            <a:r>
              <a:rPr lang="ru-RU" sz="2400" dirty="0"/>
              <a:t>/холост - 116094 заказов</a:t>
            </a:r>
          </a:p>
          <a:p>
            <a:r>
              <a:rPr lang="ru-RU" sz="2400" dirty="0"/>
              <a:t>MAR —женат/замужем - 74061</a:t>
            </a:r>
            <a:r>
              <a:rPr lang="ru-RU" sz="2400" dirty="0" smtClean="0"/>
              <a:t>,</a:t>
            </a:r>
          </a:p>
          <a:p>
            <a:r>
              <a:rPr lang="en-US" sz="2400" dirty="0"/>
              <a:t>CIV — </a:t>
            </a:r>
            <a:r>
              <a:rPr lang="ru-RU" sz="2400" dirty="0"/>
              <a:t>гражданский брак -</a:t>
            </a:r>
            <a:r>
              <a:rPr lang="ru-RU" sz="2400" dirty="0" smtClean="0"/>
              <a:t>15036. </a:t>
            </a:r>
            <a:endParaRPr lang="ru-RU" sz="2400" dirty="0"/>
          </a:p>
          <a:p>
            <a:endParaRPr lang="ru-RU" sz="2400" dirty="0" smtClean="0"/>
          </a:p>
          <a:p>
            <a:r>
              <a:rPr lang="ru-RU" sz="2400" dirty="0" smtClean="0"/>
              <a:t>2. </a:t>
            </a:r>
            <a:r>
              <a:rPr lang="ru-RU" sz="2400" dirty="0"/>
              <a:t>Больше всего заказов у людей с</a:t>
            </a:r>
          </a:p>
          <a:p>
            <a:r>
              <a:rPr lang="ru-RU" sz="2400" dirty="0"/>
              <a:t>GRD — высшим образованием - 94341</a:t>
            </a:r>
          </a:p>
          <a:p>
            <a:r>
              <a:rPr lang="ru-RU" sz="2400" dirty="0"/>
              <a:t>SCH — начальное, среднее - 51273</a:t>
            </a:r>
          </a:p>
          <a:p>
            <a:r>
              <a:rPr lang="ru-RU" sz="2400" dirty="0"/>
              <a:t>UGR — неполное высшее - 38896</a:t>
            </a:r>
          </a:p>
          <a:p>
            <a:endParaRPr lang="ru-RU" sz="2400" dirty="0"/>
          </a:p>
          <a:p>
            <a:pPr>
              <a:lnSpc>
                <a:spcPts val="2700"/>
              </a:lnSpc>
              <a:spcAft>
                <a:spcPts val="1500"/>
              </a:spcAft>
            </a:pPr>
            <a:endParaRPr lang="ru-RU" sz="2400" dirty="0" smtClean="0"/>
          </a:p>
          <a:p>
            <a:pPr>
              <a:lnSpc>
                <a:spcPts val="2700"/>
              </a:lnSpc>
              <a:spcAft>
                <a:spcPts val="1500"/>
              </a:spcAft>
            </a:pPr>
            <a:endParaRPr lang="en-US" sz="2250" dirty="0"/>
          </a:p>
        </p:txBody>
      </p:sp>
      <p:sp>
        <p:nvSpPr>
          <p:cNvPr id="17" name="Lorem ipsum dolor sit amet, consectetur adipiscing elit, sed do eiusmod tempor incididunt ut labore et dolore magna aliqua."/>
          <p:cNvSpPr/>
          <p:nvPr/>
        </p:nvSpPr>
        <p:spPr>
          <a:xfrm>
            <a:off x="1685925" y="609600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18" name="Lorem ipsum dolor sit amet, consectetur adipiscing elit, sed do eiusmod tempor incididunt ut labore et dolore magna aliqua."/>
          <p:cNvSpPr/>
          <p:nvPr/>
        </p:nvSpPr>
        <p:spPr>
          <a:xfrm>
            <a:off x="10620375" y="6821805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ru-RU" sz="2250" dirty="0" smtClean="0">
              <a:solidFill>
                <a:srgbClr val="000000"/>
              </a:solidFill>
              <a:latin typeface="YS Text Regular" pitchFamily="34" charset="0"/>
              <a:cs typeface="YS Text Regular" pitchFamily="34" charset="-120"/>
            </a:endParaRPr>
          </a:p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19" name="Lorem ipsum dolor sit amet, consectetur adipiscing elit, sed do eiusmod tempor incididunt ut labore et dolore magna aliqua."/>
          <p:cNvSpPr/>
          <p:nvPr/>
        </p:nvSpPr>
        <p:spPr>
          <a:xfrm>
            <a:off x="1685925" y="76390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20" name="Lorem ipsum dolor sit amet, consectetur adipiscing elit, sed do eiusmod tempor incididunt ut labore et dolore magna aliqua."/>
          <p:cNvSpPr/>
          <p:nvPr/>
        </p:nvSpPr>
        <p:spPr>
          <a:xfrm>
            <a:off x="10620375" y="76390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54" y="5715000"/>
            <a:ext cx="7734300" cy="384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25" y="1762125"/>
            <a:ext cx="82677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8418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tangle 337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9409797" y="2484521"/>
            <a:ext cx="8029575" cy="6848475"/>
          </a:xfrm>
          <a:prstGeom prst="rect">
            <a:avLst/>
          </a:prstGeom>
        </p:spPr>
      </p:pic>
      <p:pic>
        <p:nvPicPr>
          <p:cNvPr id="3" name="Vector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781087" y="2940749"/>
            <a:ext cx="2893275" cy="92283"/>
          </a:xfrm>
          <a:prstGeom prst="rect">
            <a:avLst/>
          </a:prstGeom>
        </p:spPr>
      </p:pic>
      <p:pic>
        <p:nvPicPr>
          <p:cNvPr id="9" name="Group 2087328904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=""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16457023" y="228600"/>
            <a:ext cx="771521" cy="865744"/>
          </a:xfrm>
          <a:prstGeom prst="rect">
            <a:avLst/>
          </a:prstGeom>
        </p:spPr>
      </p:pic>
      <p:sp>
        <p:nvSpPr>
          <p:cNvPr id="12" name="Lorem Ipsum"/>
          <p:cNvSpPr/>
          <p:nvPr/>
        </p:nvSpPr>
        <p:spPr>
          <a:xfrm>
            <a:off x="733425" y="657225"/>
            <a:ext cx="14968129" cy="831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ru-RU" sz="7500" dirty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Р</a:t>
            </a:r>
            <a:r>
              <a:rPr lang="ru-RU" sz="7500" dirty="0" smtClean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азведочный анализ данных</a:t>
            </a:r>
            <a:endParaRPr lang="en-US" sz="7500" dirty="0"/>
          </a:p>
        </p:txBody>
      </p:sp>
      <p:sp>
        <p:nvSpPr>
          <p:cNvPr id="13" name="Lorem Ipsum"/>
          <p:cNvSpPr/>
          <p:nvPr/>
        </p:nvSpPr>
        <p:spPr>
          <a:xfrm>
            <a:off x="9815921" y="2528575"/>
            <a:ext cx="5343525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65"/>
              </a:lnSpc>
              <a:buNone/>
            </a:pPr>
            <a:r>
              <a:rPr lang="ru-RU" sz="3150" b="1" dirty="0" smtClean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Вывод:</a:t>
            </a:r>
            <a:endParaRPr lang="en-US" sz="3150" dirty="0"/>
          </a:p>
        </p:txBody>
      </p:sp>
      <p:sp>
        <p:nvSpPr>
          <p:cNvPr id="14" name="Lorem Ipsum"/>
          <p:cNvSpPr/>
          <p:nvPr/>
        </p:nvSpPr>
        <p:spPr>
          <a:xfrm>
            <a:off x="1104900" y="3228975"/>
            <a:ext cx="56388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65"/>
              </a:lnSpc>
              <a:buNone/>
            </a:pPr>
            <a:endParaRPr lang="en-US" sz="3150" dirty="0"/>
          </a:p>
        </p:txBody>
      </p:sp>
      <p:sp>
        <p:nvSpPr>
          <p:cNvPr id="16" name="Lorem ipsum dolor sit amet, consectetur adipiscing elit, sed do eiusmod tempor incididunt ut labore et dolore magna aliqua."/>
          <p:cNvSpPr/>
          <p:nvPr/>
        </p:nvSpPr>
        <p:spPr>
          <a:xfrm>
            <a:off x="9781087" y="3119125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1. </a:t>
            </a:r>
            <a:r>
              <a:rPr lang="ru-RU" sz="2400" dirty="0" smtClean="0"/>
              <a:t>Распределение заказов по месяцам: есть сезонность, больше всего заказов оформляют с июля по сентябрь. У бизнеса есть сезонность.</a:t>
            </a:r>
            <a:endParaRPr lang="ru-RU" sz="2400" dirty="0"/>
          </a:p>
          <a:p>
            <a:endParaRPr lang="ru-RU" sz="2400" dirty="0" smtClean="0"/>
          </a:p>
          <a:p>
            <a:r>
              <a:rPr lang="ru-RU" sz="2400" dirty="0" smtClean="0"/>
              <a:t>2. </a:t>
            </a:r>
            <a:r>
              <a:rPr lang="ru-RU" sz="2400" dirty="0" smtClean="0"/>
              <a:t>Распределение заказов в течении дня: большинство заказов оформляют с 14.00-16.00 по локальному времени клиента. Так же есть всплеск активности у утренние часы, скорее всего в связи с тем, что люди используют самокаты для поездок на работу, что бы избежать пробок на машине.</a:t>
            </a:r>
          </a:p>
          <a:p>
            <a:endParaRPr lang="ru-RU" sz="2400" dirty="0"/>
          </a:p>
          <a:p>
            <a:r>
              <a:rPr lang="ru-RU" sz="2400" dirty="0" smtClean="0"/>
              <a:t>3. Стоимость минуты динамическая в течении дня. Самая высокая стоимость в период повышенного спроса. Однако около 5 утра количество заказов достаточно высокое, а стоимость минуты низкая</a:t>
            </a:r>
            <a:endParaRPr lang="ru-RU" sz="2400" dirty="0"/>
          </a:p>
          <a:p>
            <a:endParaRPr lang="ru-RU" sz="2400" dirty="0"/>
          </a:p>
          <a:p>
            <a:pPr>
              <a:lnSpc>
                <a:spcPts val="2700"/>
              </a:lnSpc>
              <a:spcAft>
                <a:spcPts val="1500"/>
              </a:spcAft>
            </a:pPr>
            <a:endParaRPr lang="ru-RU" sz="2400" dirty="0" smtClean="0"/>
          </a:p>
          <a:p>
            <a:pPr>
              <a:lnSpc>
                <a:spcPts val="2700"/>
              </a:lnSpc>
              <a:spcAft>
                <a:spcPts val="1500"/>
              </a:spcAft>
            </a:pPr>
            <a:endParaRPr lang="en-US" sz="2250" dirty="0"/>
          </a:p>
        </p:txBody>
      </p:sp>
      <p:sp>
        <p:nvSpPr>
          <p:cNvPr id="17" name="Lorem ipsum dolor sit amet, consectetur adipiscing elit, sed do eiusmod tempor incididunt ut labore et dolore magna aliqua."/>
          <p:cNvSpPr/>
          <p:nvPr/>
        </p:nvSpPr>
        <p:spPr>
          <a:xfrm>
            <a:off x="1685925" y="609600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18" name="Lorem ipsum dolor sit amet, consectetur adipiscing elit, sed do eiusmod tempor incididunt ut labore et dolore magna aliqua."/>
          <p:cNvSpPr/>
          <p:nvPr/>
        </p:nvSpPr>
        <p:spPr>
          <a:xfrm>
            <a:off x="10620375" y="6821805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ru-RU" sz="2250" dirty="0" smtClean="0">
              <a:solidFill>
                <a:srgbClr val="000000"/>
              </a:solidFill>
              <a:latin typeface="YS Text Regular" pitchFamily="34" charset="0"/>
              <a:cs typeface="YS Text Regular" pitchFamily="34" charset="-120"/>
            </a:endParaRPr>
          </a:p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19" name="Lorem ipsum dolor sit amet, consectetur adipiscing elit, sed do eiusmod tempor incididunt ut labore et dolore magna aliqua."/>
          <p:cNvSpPr/>
          <p:nvPr/>
        </p:nvSpPr>
        <p:spPr>
          <a:xfrm>
            <a:off x="1685925" y="76390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20" name="Lorem ipsum dolor sit amet, consectetur adipiscing elit, sed do eiusmod tempor incididunt ut labore et dolore magna aliqua."/>
          <p:cNvSpPr/>
          <p:nvPr/>
        </p:nvSpPr>
        <p:spPr>
          <a:xfrm>
            <a:off x="10620375" y="76390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865" y="4357711"/>
            <a:ext cx="4699932" cy="34765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46" y="5526949"/>
            <a:ext cx="5485498" cy="4411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13" y="1556351"/>
            <a:ext cx="4959964" cy="390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1442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ector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238625" y="1590675"/>
            <a:ext cx="2351928" cy="134170"/>
          </a:xfrm>
          <a:prstGeom prst="rect">
            <a:avLst/>
          </a:prstGeom>
        </p:spPr>
      </p:pic>
      <p:pic>
        <p:nvPicPr>
          <p:cNvPr id="3" name="Card Small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2268200" y="3305175"/>
            <a:ext cx="5276850" cy="5886450"/>
          </a:xfrm>
          <a:prstGeom prst="rect">
            <a:avLst/>
          </a:prstGeom>
        </p:spPr>
      </p:pic>
      <p:pic>
        <p:nvPicPr>
          <p:cNvPr id="4" name="Card Small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572250" y="3305175"/>
            <a:ext cx="5267325" cy="5886450"/>
          </a:xfrm>
          <a:prstGeom prst="rect">
            <a:avLst/>
          </a:prstGeom>
        </p:spPr>
      </p:pic>
      <p:pic>
        <p:nvPicPr>
          <p:cNvPr id="5" name="Card Small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666750" y="3305175"/>
            <a:ext cx="5467350" cy="5886450"/>
          </a:xfrm>
          <a:prstGeom prst="rect">
            <a:avLst/>
          </a:prstGeom>
        </p:spPr>
      </p:pic>
      <p:sp>
        <p:nvSpPr>
          <p:cNvPr id="6" name="Lorem Ipsum"/>
          <p:cNvSpPr/>
          <p:nvPr/>
        </p:nvSpPr>
        <p:spPr>
          <a:xfrm>
            <a:off x="628650" y="523875"/>
            <a:ext cx="5343525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ru-RU" sz="7500" dirty="0" smtClean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Гипотезы</a:t>
            </a:r>
            <a:endParaRPr lang="en-US" sz="7500" dirty="0"/>
          </a:p>
        </p:txBody>
      </p:sp>
      <p:sp>
        <p:nvSpPr>
          <p:cNvPr id="7" name="Title Card"/>
          <p:cNvSpPr/>
          <p:nvPr/>
        </p:nvSpPr>
        <p:spPr>
          <a:xfrm>
            <a:off x="12591966" y="6414102"/>
            <a:ext cx="4380042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4139"/>
              </a:lnSpc>
              <a:buNone/>
            </a:pPr>
            <a:r>
              <a:rPr lang="ru-RU" sz="3450" b="1" dirty="0">
                <a:solidFill>
                  <a:srgbClr val="000000"/>
                </a:solidFill>
                <a:latin typeface="YS Text Bold" pitchFamily="34" charset="0"/>
                <a:ea typeface="YS Text Bold" pitchFamily="34" charset="-122"/>
                <a:cs typeface="YS Text Bold" pitchFamily="34" charset="-120"/>
              </a:rPr>
              <a:t>Ф</a:t>
            </a:r>
            <a:r>
              <a:rPr lang="ru-RU" sz="3450" b="1" dirty="0" smtClean="0">
                <a:solidFill>
                  <a:srgbClr val="000000"/>
                </a:solidFill>
                <a:latin typeface="YS Text Bold" pitchFamily="34" charset="0"/>
                <a:ea typeface="YS Text Bold" pitchFamily="34" charset="-122"/>
                <a:cs typeface="YS Text Bold" pitchFamily="34" charset="-120"/>
              </a:rPr>
              <a:t>инансовая стимуляция увеличит спрос пользователей с мая по июнь, а также в часы с 7-14 и с 16-23</a:t>
            </a:r>
            <a:endParaRPr lang="en-US" sz="3450" dirty="0"/>
          </a:p>
        </p:txBody>
      </p:sp>
      <p:sp>
        <p:nvSpPr>
          <p:cNvPr id="8" name="Text"/>
          <p:cNvSpPr/>
          <p:nvPr/>
        </p:nvSpPr>
        <p:spPr>
          <a:xfrm>
            <a:off x="12591966" y="7357077"/>
            <a:ext cx="4370517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989"/>
              </a:lnSpc>
              <a:buNone/>
            </a:pPr>
            <a:endParaRPr lang="en-US" sz="2300" dirty="0"/>
          </a:p>
        </p:txBody>
      </p:sp>
      <p:sp>
        <p:nvSpPr>
          <p:cNvPr id="9" name="Title Card"/>
          <p:cNvSpPr/>
          <p:nvPr/>
        </p:nvSpPr>
        <p:spPr>
          <a:xfrm>
            <a:off x="6886491" y="6124575"/>
            <a:ext cx="4380042" cy="1171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4600"/>
              </a:lnSpc>
              <a:buNone/>
            </a:pPr>
            <a:endParaRPr lang="en-US" sz="3450" dirty="0"/>
          </a:p>
        </p:txBody>
      </p:sp>
      <p:sp>
        <p:nvSpPr>
          <p:cNvPr id="10" name="Text"/>
          <p:cNvSpPr/>
          <p:nvPr/>
        </p:nvSpPr>
        <p:spPr>
          <a:xfrm>
            <a:off x="6886491" y="7471377"/>
            <a:ext cx="4370517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989"/>
              </a:lnSpc>
              <a:buNone/>
            </a:pPr>
            <a:endParaRPr lang="en-US" sz="2300" dirty="0"/>
          </a:p>
        </p:txBody>
      </p:sp>
      <p:sp>
        <p:nvSpPr>
          <p:cNvPr id="11" name="Title Card"/>
          <p:cNvSpPr/>
          <p:nvPr/>
        </p:nvSpPr>
        <p:spPr>
          <a:xfrm>
            <a:off x="1181016" y="6124575"/>
            <a:ext cx="4380042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4139"/>
              </a:lnSpc>
              <a:buNone/>
            </a:pPr>
            <a:r>
              <a:rPr lang="ru-RU" sz="3450" b="1" dirty="0" smtClean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Оптимизация стоимости минуты в утренние часы повысит прибыль</a:t>
            </a:r>
            <a:endParaRPr lang="en-US" sz="3450" dirty="0"/>
          </a:p>
        </p:txBody>
      </p:sp>
      <p:sp>
        <p:nvSpPr>
          <p:cNvPr id="12" name="Text"/>
          <p:cNvSpPr/>
          <p:nvPr/>
        </p:nvSpPr>
        <p:spPr>
          <a:xfrm>
            <a:off x="1181016" y="7357077"/>
            <a:ext cx="4370517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989"/>
              </a:lnSpc>
              <a:buNone/>
            </a:pPr>
            <a:endParaRPr lang="en-US" sz="23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6930743" y="6024578"/>
            <a:ext cx="4214615" cy="16850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50" b="1" dirty="0" err="1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Кэшбэк</a:t>
            </a:r>
            <a:r>
              <a:rPr lang="ru-RU" sz="3450" b="1" dirty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 </a:t>
            </a:r>
            <a:r>
              <a:rPr lang="ru-RU" sz="3450" b="1" dirty="0" smtClean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повышает</a:t>
            </a:r>
          </a:p>
          <a:p>
            <a:r>
              <a:rPr lang="ru-RU" sz="3450" b="1" dirty="0" smtClean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частоту поездок и </a:t>
            </a:r>
          </a:p>
          <a:p>
            <a:r>
              <a:rPr lang="ru-RU" sz="3450" b="1" dirty="0" smtClean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их длительность</a:t>
            </a:r>
            <a:endParaRPr lang="ru-RU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tangle 337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9843407" y="2867697"/>
            <a:ext cx="8029575" cy="6848475"/>
          </a:xfrm>
          <a:prstGeom prst="rect">
            <a:avLst/>
          </a:prstGeom>
        </p:spPr>
      </p:pic>
      <p:pic>
        <p:nvPicPr>
          <p:cNvPr id="3" name="Vector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820275" y="3924300"/>
            <a:ext cx="2893275" cy="92283"/>
          </a:xfrm>
          <a:prstGeom prst="rect">
            <a:avLst/>
          </a:prstGeom>
        </p:spPr>
      </p:pic>
      <p:pic>
        <p:nvPicPr>
          <p:cNvPr id="9" name="Group 2087328904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=""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16457023" y="228600"/>
            <a:ext cx="771521" cy="865744"/>
          </a:xfrm>
          <a:prstGeom prst="rect">
            <a:avLst/>
          </a:prstGeom>
        </p:spPr>
      </p:pic>
      <p:sp>
        <p:nvSpPr>
          <p:cNvPr id="12" name="Lorem Ipsum"/>
          <p:cNvSpPr/>
          <p:nvPr/>
        </p:nvSpPr>
        <p:spPr>
          <a:xfrm>
            <a:off x="733425" y="657225"/>
            <a:ext cx="14968129" cy="831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ru-RU" sz="7500" dirty="0" err="1" smtClean="0">
                <a:solidFill>
                  <a:srgbClr val="000000"/>
                </a:solidFill>
                <a:latin typeface="YS Text Cond Black" pitchFamily="34" charset="0"/>
                <a:cs typeface="YS Text Cond Black" pitchFamily="34" charset="-120"/>
              </a:rPr>
              <a:t>Кэшбэк</a:t>
            </a:r>
            <a:r>
              <a:rPr lang="ru-RU" sz="7500" dirty="0" smtClean="0">
                <a:solidFill>
                  <a:srgbClr val="000000"/>
                </a:solidFill>
                <a:latin typeface="YS Text Cond Black" pitchFamily="34" charset="0"/>
                <a:cs typeface="YS Text Cond Black" pitchFamily="34" charset="-120"/>
              </a:rPr>
              <a:t> повышает </a:t>
            </a:r>
            <a:r>
              <a:rPr lang="ru-RU" sz="7500" dirty="0" err="1" smtClean="0">
                <a:solidFill>
                  <a:srgbClr val="000000"/>
                </a:solidFill>
                <a:latin typeface="YS Text Cond Black" pitchFamily="34" charset="0"/>
                <a:cs typeface="YS Text Cond Black" pitchFamily="34" charset="-120"/>
              </a:rPr>
              <a:t>колличество</a:t>
            </a:r>
            <a:r>
              <a:rPr lang="ru-RU" sz="7500" dirty="0" smtClean="0">
                <a:solidFill>
                  <a:srgbClr val="000000"/>
                </a:solidFill>
                <a:latin typeface="YS Text Cond Black" pitchFamily="34" charset="0"/>
                <a:cs typeface="YS Text Cond Black" pitchFamily="34" charset="-120"/>
              </a:rPr>
              <a:t> и длительность поездок</a:t>
            </a:r>
            <a:endParaRPr lang="en-US" sz="7500" dirty="0"/>
          </a:p>
        </p:txBody>
      </p:sp>
      <p:sp>
        <p:nvSpPr>
          <p:cNvPr id="13" name="Lorem Ipsum"/>
          <p:cNvSpPr/>
          <p:nvPr/>
        </p:nvSpPr>
        <p:spPr>
          <a:xfrm>
            <a:off x="1252537" y="3076575"/>
            <a:ext cx="5343525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465"/>
              </a:lnSpc>
            </a:pPr>
            <a:r>
              <a:rPr lang="ru-RU" sz="3150" b="1" dirty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Расчеты:</a:t>
            </a:r>
          </a:p>
          <a:p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1</a:t>
            </a:r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. Средняя стоимость поездки для пользователей с </a:t>
            </a:r>
            <a:r>
              <a:rPr lang="ru-RU" sz="2250" dirty="0" err="1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кэшбеком</a:t>
            </a:r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 129.96 </a:t>
            </a:r>
            <a:r>
              <a:rPr lang="ru-RU" sz="2250" dirty="0" err="1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руб</a:t>
            </a:r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, а для пользователей без </a:t>
            </a:r>
            <a:r>
              <a:rPr lang="ru-RU" sz="2250" dirty="0" err="1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кэшбека</a:t>
            </a:r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 12.53 </a:t>
            </a:r>
            <a:r>
              <a:rPr lang="ru-RU" sz="2250" dirty="0" err="1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руб</a:t>
            </a:r>
            <a:endParaRPr lang="ru-RU" sz="2250" dirty="0">
              <a:solidFill>
                <a:srgbClr val="000000"/>
              </a:solidFill>
              <a:latin typeface="YS Text Regular" pitchFamily="34" charset="0"/>
              <a:cs typeface="YS Text Regular" pitchFamily="34" charset="-120"/>
            </a:endParaRPr>
          </a:p>
          <a:p>
            <a:endParaRPr lang="ru-RU" sz="2250" dirty="0">
              <a:solidFill>
                <a:srgbClr val="000000"/>
              </a:solidFill>
              <a:latin typeface="YS Text Regular" pitchFamily="34" charset="0"/>
              <a:cs typeface="YS Text Regular" pitchFamily="34" charset="-120"/>
            </a:endParaRPr>
          </a:p>
          <a:p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2. Средняя длительность поездки для пользователей с </a:t>
            </a:r>
            <a:r>
              <a:rPr lang="ru-RU" sz="2250" dirty="0" err="1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кэшбеком</a:t>
            </a:r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 - 4 км, а для пользователей без </a:t>
            </a:r>
            <a:r>
              <a:rPr lang="ru-RU" sz="2250" dirty="0" err="1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кэшбека</a:t>
            </a:r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 - 1 км</a:t>
            </a:r>
          </a:p>
          <a:p>
            <a:pPr marL="0" indent="0" algn="l">
              <a:lnSpc>
                <a:spcPts val="3465"/>
              </a:lnSpc>
              <a:buNone/>
            </a:pPr>
            <a:endParaRPr lang="en-US" sz="3150" dirty="0"/>
          </a:p>
        </p:txBody>
      </p:sp>
      <p:sp>
        <p:nvSpPr>
          <p:cNvPr id="14" name="Lorem Ipsum"/>
          <p:cNvSpPr/>
          <p:nvPr/>
        </p:nvSpPr>
        <p:spPr>
          <a:xfrm>
            <a:off x="1104900" y="3228975"/>
            <a:ext cx="56388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65"/>
              </a:lnSpc>
              <a:buNone/>
            </a:pPr>
            <a:endParaRPr lang="en-US" sz="3150" dirty="0"/>
          </a:p>
        </p:txBody>
      </p:sp>
      <p:sp>
        <p:nvSpPr>
          <p:cNvPr id="16" name="Lorem ipsum dolor sit amet, consectetur adipiscing elit, sed do eiusmod tempor incididunt ut labore et dolore magna aliqua."/>
          <p:cNvSpPr/>
          <p:nvPr/>
        </p:nvSpPr>
        <p:spPr>
          <a:xfrm>
            <a:off x="10620375" y="45529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ru-RU" sz="2400" dirty="0"/>
          </a:p>
          <a:p>
            <a:pPr>
              <a:lnSpc>
                <a:spcPts val="2700"/>
              </a:lnSpc>
              <a:spcAft>
                <a:spcPts val="1500"/>
              </a:spcAft>
            </a:pPr>
            <a:endParaRPr lang="ru-RU" sz="2400" dirty="0" smtClean="0"/>
          </a:p>
          <a:p>
            <a:pPr>
              <a:lnSpc>
                <a:spcPts val="2700"/>
              </a:lnSpc>
              <a:spcAft>
                <a:spcPts val="1500"/>
              </a:spcAft>
            </a:pPr>
            <a:endParaRPr lang="en-US" sz="2250" dirty="0"/>
          </a:p>
        </p:txBody>
      </p:sp>
      <p:sp>
        <p:nvSpPr>
          <p:cNvPr id="17" name="Lorem ipsum dolor sit amet, consectetur adipiscing elit, sed do eiusmod tempor incididunt ut labore et dolore magna aliqua."/>
          <p:cNvSpPr/>
          <p:nvPr/>
        </p:nvSpPr>
        <p:spPr>
          <a:xfrm>
            <a:off x="1685925" y="609600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18" name="Lorem ipsum dolor sit amet, consectetur adipiscing elit, sed do eiusmod tempor incididunt ut labore et dolore magna aliqua."/>
          <p:cNvSpPr/>
          <p:nvPr/>
        </p:nvSpPr>
        <p:spPr>
          <a:xfrm>
            <a:off x="10620375" y="6821805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ru-RU" sz="2250" dirty="0" smtClean="0">
              <a:solidFill>
                <a:srgbClr val="000000"/>
              </a:solidFill>
              <a:latin typeface="YS Text Regular" pitchFamily="34" charset="0"/>
              <a:cs typeface="YS Text Regular" pitchFamily="34" charset="-120"/>
            </a:endParaRPr>
          </a:p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19" name="Lorem ipsum dolor sit amet, consectetur adipiscing elit, sed do eiusmod tempor incididunt ut labore et dolore magna aliqua."/>
          <p:cNvSpPr/>
          <p:nvPr/>
        </p:nvSpPr>
        <p:spPr>
          <a:xfrm>
            <a:off x="1685925" y="76390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sp>
        <p:nvSpPr>
          <p:cNvPr id="20" name="Lorem ipsum dolor sit amet, consectetur adipiscing elit, sed do eiusmod tempor incididunt ut labore et dolore magna aliqua."/>
          <p:cNvSpPr/>
          <p:nvPr/>
        </p:nvSpPr>
        <p:spPr>
          <a:xfrm>
            <a:off x="10620375" y="7639050"/>
            <a:ext cx="64484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1500"/>
              </a:spcAft>
              <a:buNone/>
            </a:pPr>
            <a:endParaRPr lang="en-US" sz="225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575" y="7968834"/>
            <a:ext cx="9240476" cy="8136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0265364" y="4334009"/>
            <a:ext cx="7158445" cy="3208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Эта гипотеза является ключевой для понимания эффективности программы лояльности (</a:t>
            </a:r>
            <a:r>
              <a:rPr lang="ru-RU" sz="2250" dirty="0" err="1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кэшбэка</a:t>
            </a:r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) и ее влияния на основные показатели бизнеса. </a:t>
            </a:r>
            <a:endParaRPr lang="ru-RU" sz="2250" dirty="0" smtClean="0">
              <a:solidFill>
                <a:srgbClr val="000000"/>
              </a:solidFill>
              <a:latin typeface="YS Text Regular" pitchFamily="34" charset="0"/>
              <a:cs typeface="YS Text Regular" pitchFamily="34" charset="-120"/>
            </a:endParaRPr>
          </a:p>
          <a:p>
            <a:endParaRPr lang="ru-RU" sz="2250" dirty="0">
              <a:solidFill>
                <a:srgbClr val="000000"/>
              </a:solidFill>
              <a:latin typeface="YS Text Regular" pitchFamily="34" charset="0"/>
              <a:cs typeface="YS Text Regular" pitchFamily="34" charset="-120"/>
            </a:endParaRPr>
          </a:p>
          <a:p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Вот </a:t>
            </a:r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почему эта гипотеза </a:t>
            </a:r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важна:</a:t>
            </a:r>
          </a:p>
          <a:p>
            <a:endParaRPr lang="ru-RU" sz="2250" dirty="0">
              <a:solidFill>
                <a:srgbClr val="000000"/>
              </a:solidFill>
              <a:latin typeface="YS Text Regular" pitchFamily="34" charset="0"/>
              <a:cs typeface="YS Text Regular" pitchFamily="34" charset="-120"/>
            </a:endParaRPr>
          </a:p>
          <a:p>
            <a:pPr indent="-342900">
              <a:buAutoNum type="arabicPeriod"/>
            </a:pPr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Может повлиять на увеличение </a:t>
            </a:r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выручки</a:t>
            </a:r>
          </a:p>
          <a:p>
            <a:r>
              <a:rPr lang="ru-RU" sz="225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2. Может </a:t>
            </a:r>
            <a:r>
              <a:rPr lang="ru-RU" sz="225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стимулировать больше использовать сервис</a:t>
            </a:r>
            <a:endParaRPr lang="ru-RU" sz="2250" dirty="0">
              <a:solidFill>
                <a:srgbClr val="000000"/>
              </a:solidFill>
              <a:latin typeface="YS Text Regular" pitchFamily="34" charset="0"/>
              <a:cs typeface="YS Text Regular" pitchFamily="34" charset="-12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574" y="6524226"/>
            <a:ext cx="9240477" cy="973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10384337" y="3177463"/>
            <a:ext cx="1871025" cy="5411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3465"/>
              </a:lnSpc>
            </a:pPr>
            <a:r>
              <a:rPr lang="ru-RU" sz="3150" b="1" dirty="0" smtClean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Выводы:</a:t>
            </a:r>
            <a:endParaRPr lang="ru-RU" b="1" dirty="0">
              <a:solidFill>
                <a:srgbClr val="000000"/>
              </a:solidFill>
              <a:latin typeface="YS Text Bold" pitchFamily="34" charset="0"/>
              <a:cs typeface="YS Text Bold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5351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oup 208732890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354117" y="245201"/>
            <a:ext cx="944762" cy="1060136"/>
          </a:xfrm>
          <a:prstGeom prst="rect">
            <a:avLst/>
          </a:prstGeom>
        </p:spPr>
      </p:pic>
      <p:pic>
        <p:nvPicPr>
          <p:cNvPr id="3" name="Vector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480196" y="1858858"/>
            <a:ext cx="2893275" cy="92283"/>
          </a:xfrm>
          <a:prstGeom prst="rect">
            <a:avLst/>
          </a:prstGeom>
        </p:spPr>
      </p:pic>
      <p:pic>
        <p:nvPicPr>
          <p:cNvPr id="4" name="Card Small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2268200" y="4057650"/>
            <a:ext cx="5276850" cy="5457825"/>
          </a:xfrm>
          <a:prstGeom prst="rect">
            <a:avLst/>
          </a:prstGeom>
        </p:spPr>
      </p:pic>
      <p:pic>
        <p:nvPicPr>
          <p:cNvPr id="5" name="Card Small" descr="preencoded.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572250" y="4057650"/>
            <a:ext cx="5267325" cy="5457825"/>
          </a:xfrm>
          <a:prstGeom prst="rect">
            <a:avLst/>
          </a:prstGeom>
        </p:spPr>
      </p:pic>
      <p:pic>
        <p:nvPicPr>
          <p:cNvPr id="6" name="Card Small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733425" y="4057650"/>
            <a:ext cx="5410200" cy="5457825"/>
          </a:xfrm>
          <a:prstGeom prst="rect">
            <a:avLst/>
          </a:prstGeom>
        </p:spPr>
      </p:pic>
      <p:sp>
        <p:nvSpPr>
          <p:cNvPr id="7" name="Lorem ipsum dolor sit amet, consectetur adipiscing elit, sed do eiusmod tempor incididunt"/>
          <p:cNvSpPr/>
          <p:nvPr/>
        </p:nvSpPr>
        <p:spPr>
          <a:xfrm>
            <a:off x="609600" y="1952651"/>
            <a:ext cx="1208722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25"/>
              </a:lnSpc>
              <a:buNone/>
            </a:pPr>
            <a:endParaRPr lang="en-US" sz="3150" dirty="0"/>
          </a:p>
        </p:txBody>
      </p:sp>
      <p:sp>
        <p:nvSpPr>
          <p:cNvPr id="8" name="Lorem Ipsum"/>
          <p:cNvSpPr/>
          <p:nvPr/>
        </p:nvSpPr>
        <p:spPr>
          <a:xfrm>
            <a:off x="733425" y="657225"/>
            <a:ext cx="5343525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ru-RU" sz="7500" dirty="0" smtClean="0">
                <a:solidFill>
                  <a:srgbClr val="000000"/>
                </a:solidFill>
                <a:latin typeface="YS Text Cond Black" pitchFamily="34" charset="0"/>
                <a:cs typeface="YS Text Cond Black" pitchFamily="34" charset="-120"/>
              </a:rPr>
              <a:t>Доля рынка</a:t>
            </a:r>
          </a:p>
          <a:p>
            <a:pPr marL="0" indent="0" algn="l">
              <a:lnSpc>
                <a:spcPts val="7500"/>
              </a:lnSpc>
              <a:buNone/>
            </a:pPr>
            <a:endParaRPr lang="en-US" sz="7500" dirty="0"/>
          </a:p>
        </p:txBody>
      </p:sp>
      <p:sp>
        <p:nvSpPr>
          <p:cNvPr id="9" name="Title Card"/>
          <p:cNvSpPr/>
          <p:nvPr/>
        </p:nvSpPr>
        <p:spPr>
          <a:xfrm>
            <a:off x="12696825" y="6324600"/>
            <a:ext cx="4380042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4139"/>
              </a:lnSpc>
              <a:buNone/>
            </a:pPr>
            <a:r>
              <a:rPr lang="ru-RU" sz="3450" b="1" dirty="0" smtClean="0">
                <a:solidFill>
                  <a:srgbClr val="000000"/>
                </a:solidFill>
                <a:latin typeface="YS Text Bold" pitchFamily="34" charset="0"/>
                <a:ea typeface="YS Text Bold" pitchFamily="34" charset="-122"/>
                <a:cs typeface="YS Text Bold" pitchFamily="34" charset="-120"/>
              </a:rPr>
              <a:t>Выручка</a:t>
            </a:r>
            <a:endParaRPr lang="en-US" sz="3450" dirty="0"/>
          </a:p>
        </p:txBody>
      </p:sp>
      <p:sp>
        <p:nvSpPr>
          <p:cNvPr id="10" name="Text"/>
          <p:cNvSpPr/>
          <p:nvPr/>
        </p:nvSpPr>
        <p:spPr>
          <a:xfrm>
            <a:off x="12696825" y="7557102"/>
            <a:ext cx="4370517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ts val="2989"/>
              </a:lnSpc>
            </a:pPr>
            <a:r>
              <a:rPr lang="en-US" sz="2300" dirty="0" smtClean="0"/>
              <a:t>50</a:t>
            </a:r>
            <a:r>
              <a:rPr lang="ru-RU" sz="2300" dirty="0" smtClean="0"/>
              <a:t> </a:t>
            </a:r>
            <a:r>
              <a:rPr lang="en-US" sz="2300" dirty="0" smtClean="0"/>
              <a:t>611</a:t>
            </a:r>
            <a:r>
              <a:rPr lang="ru-RU" sz="2300" dirty="0" smtClean="0"/>
              <a:t> </a:t>
            </a:r>
            <a:r>
              <a:rPr lang="en-US" sz="2300" dirty="0" smtClean="0"/>
              <a:t>095</a:t>
            </a:r>
            <a:r>
              <a:rPr lang="ru-RU" sz="2300" dirty="0" smtClean="0"/>
              <a:t> руб. составила выручка за сезон с апреля по октябрь 2024 года</a:t>
            </a:r>
            <a:r>
              <a:rPr lang="en-US" sz="2300" dirty="0" smtClean="0"/>
              <a:t> </a:t>
            </a:r>
            <a:endParaRPr lang="en-US" sz="2300" dirty="0"/>
          </a:p>
        </p:txBody>
      </p:sp>
      <p:sp>
        <p:nvSpPr>
          <p:cNvPr id="11" name="Title Card"/>
          <p:cNvSpPr/>
          <p:nvPr/>
        </p:nvSpPr>
        <p:spPr>
          <a:xfrm>
            <a:off x="7010400" y="6241291"/>
            <a:ext cx="4380042" cy="1171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4600"/>
              </a:lnSpc>
              <a:buNone/>
            </a:pPr>
            <a:r>
              <a:rPr lang="ru-RU" sz="3450" b="1" dirty="0" smtClean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Пользователи</a:t>
            </a:r>
            <a:endParaRPr lang="en-US" sz="3450" dirty="0"/>
          </a:p>
        </p:txBody>
      </p:sp>
      <p:sp>
        <p:nvSpPr>
          <p:cNvPr id="12" name="Text"/>
          <p:cNvSpPr/>
          <p:nvPr/>
        </p:nvSpPr>
        <p:spPr>
          <a:xfrm>
            <a:off x="7020653" y="7557102"/>
            <a:ext cx="4370517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989"/>
              </a:lnSpc>
              <a:buNone/>
            </a:pPr>
            <a:r>
              <a:rPr lang="en-US" sz="230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640 52</a:t>
            </a:r>
            <a:r>
              <a:rPr lang="ru-RU" sz="230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 – уникальных пользователя</a:t>
            </a:r>
            <a:endParaRPr lang="en-US" sz="2300" dirty="0"/>
          </a:p>
        </p:txBody>
      </p:sp>
      <p:sp>
        <p:nvSpPr>
          <p:cNvPr id="13" name="Title Card"/>
          <p:cNvSpPr/>
          <p:nvPr/>
        </p:nvSpPr>
        <p:spPr>
          <a:xfrm>
            <a:off x="1190625" y="6324600"/>
            <a:ext cx="4380042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4139"/>
              </a:lnSpc>
              <a:buNone/>
            </a:pPr>
            <a:r>
              <a:rPr lang="ru-RU" sz="3450" b="1" dirty="0" smtClean="0">
                <a:solidFill>
                  <a:srgbClr val="000000"/>
                </a:solidFill>
                <a:latin typeface="YS Text Bold" pitchFamily="34" charset="0"/>
                <a:cs typeface="YS Text Bold" pitchFamily="34" charset="-120"/>
              </a:rPr>
              <a:t>География</a:t>
            </a:r>
            <a:endParaRPr lang="en-US" sz="3450" dirty="0"/>
          </a:p>
        </p:txBody>
      </p:sp>
      <p:sp>
        <p:nvSpPr>
          <p:cNvPr id="14" name="Text"/>
          <p:cNvSpPr/>
          <p:nvPr/>
        </p:nvSpPr>
        <p:spPr>
          <a:xfrm>
            <a:off x="1190625" y="7557102"/>
            <a:ext cx="4370517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989"/>
              </a:lnSpc>
              <a:buNone/>
            </a:pPr>
            <a:r>
              <a:rPr lang="ru-RU" sz="230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211 регион</a:t>
            </a:r>
            <a:r>
              <a:rPr lang="ru-RU" sz="230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о</a:t>
            </a:r>
            <a:r>
              <a:rPr lang="ru-RU" sz="230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в России, где были поездки </a:t>
            </a:r>
            <a:endParaRPr lang="en-US" sz="23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733425" y="2653784"/>
            <a:ext cx="5910592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30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По данным с апреля </a:t>
            </a:r>
            <a:r>
              <a:rPr lang="ru-RU" sz="2300" dirty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по октябрь </a:t>
            </a:r>
            <a:r>
              <a:rPr lang="ru-RU" sz="2300" dirty="0" smtClean="0">
                <a:solidFill>
                  <a:srgbClr val="000000"/>
                </a:solidFill>
                <a:latin typeface="YS Text Regular" pitchFamily="34" charset="0"/>
                <a:cs typeface="YS Text Regular" pitchFamily="34" charset="-120"/>
              </a:rPr>
              <a:t>2024 года </a:t>
            </a:r>
            <a:endParaRPr lang="ru-R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ector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189962" y="4556802"/>
            <a:ext cx="5191090" cy="5789295"/>
          </a:xfrm>
          <a:prstGeom prst="rect">
            <a:avLst/>
          </a:prstGeom>
        </p:spPr>
      </p:pic>
      <p:pic>
        <p:nvPicPr>
          <p:cNvPr id="4" name="Vector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304800" y="551359"/>
            <a:ext cx="1672787" cy="249832"/>
          </a:xfrm>
          <a:prstGeom prst="rect">
            <a:avLst/>
          </a:prstGeom>
        </p:spPr>
      </p:pic>
      <p:sp>
        <p:nvSpPr>
          <p:cNvPr id="6" name="Lorem Ipsum is simply dummy text of the printing"/>
          <p:cNvSpPr/>
          <p:nvPr/>
        </p:nvSpPr>
        <p:spPr>
          <a:xfrm>
            <a:off x="447675" y="676275"/>
            <a:ext cx="10972800" cy="3171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295"/>
              </a:lnSpc>
              <a:buNone/>
            </a:pPr>
            <a:r>
              <a:rPr lang="ru-RU" sz="8825" kern="0" spc="-150" dirty="0" smtClean="0">
                <a:solidFill>
                  <a:srgbClr val="000000"/>
                </a:solidFill>
                <a:latin typeface="YS Text Cond Black" pitchFamily="34" charset="0"/>
                <a:ea typeface="YS Text Cond Black" pitchFamily="34" charset="-122"/>
                <a:cs typeface="YS Text Cond Black" pitchFamily="34" charset="-120"/>
              </a:rPr>
              <a:t> </a:t>
            </a:r>
            <a:endParaRPr lang="en-US" sz="8825" dirty="0"/>
          </a:p>
        </p:txBody>
      </p:sp>
      <p:sp>
        <p:nvSpPr>
          <p:cNvPr id="7" name="Яндекс Go для бизнеса — услуги для юридических лиц. Подробнее: taxi.yandex.ru/business"/>
          <p:cNvSpPr/>
          <p:nvPr/>
        </p:nvSpPr>
        <p:spPr>
          <a:xfrm>
            <a:off x="11285555" y="9420327"/>
            <a:ext cx="6707484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19"/>
              </a:lnSpc>
              <a:buNone/>
            </a:pPr>
            <a:endParaRPr lang="en-US" sz="1499" dirty="0"/>
          </a:p>
        </p:txBody>
      </p:sp>
      <p:pic>
        <p:nvPicPr>
          <p:cNvPr id="1026" name="Picture 2" descr="C:\Users\user\Desktop\30258560083783826_0ff8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94" r="34624"/>
          <a:stretch/>
        </p:blipFill>
        <p:spPr bwMode="auto">
          <a:xfrm>
            <a:off x="7599317" y="0"/>
            <a:ext cx="10688683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1576177" y="2828423"/>
            <a:ext cx="714654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600" kern="0" spc="-150" dirty="0" smtClean="0">
                <a:solidFill>
                  <a:srgbClr val="000000"/>
                </a:solidFill>
                <a:latin typeface="YS Text Cond Black" pitchFamily="34" charset="0"/>
                <a:cs typeface="YS Text Cond Black" pitchFamily="34" charset="-120"/>
              </a:rPr>
              <a:t>Спасибо за внимание!</a:t>
            </a:r>
            <a:endParaRPr lang="ru-RU" sz="6600" dirty="0"/>
          </a:p>
        </p:txBody>
      </p:sp>
    </p:spTree>
    <p:extLst>
      <p:ext uri="{BB962C8B-B14F-4D97-AF65-F5344CB8AC3E}">
        <p14:creationId xmlns:p14="http://schemas.microsoft.com/office/powerpoint/2010/main" val="2476366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398</Words>
  <Application>Microsoft Office PowerPoint</Application>
  <PresentationFormat>Произвольный</PresentationFormat>
  <Paragraphs>77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YS Text Bold</vt:lpstr>
      <vt:lpstr>Calibri</vt:lpstr>
      <vt:lpstr>YS Text Regular</vt:lpstr>
      <vt:lpstr>YS Text Cond Black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22</cp:revision>
  <dcterms:created xsi:type="dcterms:W3CDTF">2024-05-20T09:58:55Z</dcterms:created>
  <dcterms:modified xsi:type="dcterms:W3CDTF">2025-06-27T06:49:23Z</dcterms:modified>
</cp:coreProperties>
</file>